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handoutMasterIdLst>
    <p:handoutMasterId r:id="rId36"/>
  </p:handoutMasterIdLst>
  <p:sldIdLst>
    <p:sldId id="260" r:id="rId2"/>
    <p:sldId id="275" r:id="rId3"/>
    <p:sldId id="287" r:id="rId4"/>
    <p:sldId id="288" r:id="rId5"/>
    <p:sldId id="290" r:id="rId6"/>
    <p:sldId id="284" r:id="rId7"/>
    <p:sldId id="302" r:id="rId8"/>
    <p:sldId id="289" r:id="rId9"/>
    <p:sldId id="291" r:id="rId10"/>
    <p:sldId id="303" r:id="rId11"/>
    <p:sldId id="292" r:id="rId12"/>
    <p:sldId id="304" r:id="rId13"/>
    <p:sldId id="305" r:id="rId14"/>
    <p:sldId id="306" r:id="rId15"/>
    <p:sldId id="307" r:id="rId16"/>
    <p:sldId id="308" r:id="rId17"/>
    <p:sldId id="293" r:id="rId18"/>
    <p:sldId id="317" r:id="rId19"/>
    <p:sldId id="318" r:id="rId20"/>
    <p:sldId id="319" r:id="rId21"/>
    <p:sldId id="320" r:id="rId22"/>
    <p:sldId id="310" r:id="rId23"/>
    <p:sldId id="294" r:id="rId24"/>
    <p:sldId id="311" r:id="rId25"/>
    <p:sldId id="312" r:id="rId26"/>
    <p:sldId id="313" r:id="rId27"/>
    <p:sldId id="314" r:id="rId28"/>
    <p:sldId id="315" r:id="rId29"/>
    <p:sldId id="266" r:id="rId30"/>
    <p:sldId id="316" r:id="rId31"/>
    <p:sldId id="300" r:id="rId32"/>
    <p:sldId id="301" r:id="rId33"/>
    <p:sldId id="261" r:id="rId34"/>
  </p:sldIdLst>
  <p:sldSz cx="9144000" cy="5143500" type="screen16x9"/>
  <p:notesSz cx="6858000" cy="9144000"/>
  <p:embeddedFontLst>
    <p:embeddedFont>
      <p:font typeface="Avenir Medium" panose="02000503020000020003" pitchFamily="2" charset="0"/>
      <p:regular r:id="rId37"/>
      <p:italic r:id="rId38"/>
    </p:embeddedFont>
    <p:embeddedFont>
      <p:font typeface="Averia Libre" panose="02000603000000000004" pitchFamily="2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Work Sans Regular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66"/>
    <a:srgbClr val="B2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110FE0-ABC4-4AD9-8490-B089AEF82F93}">
  <a:tblStyle styleId="{FA110FE0-ABC4-4AD9-8490-B089AEF82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/>
    <p:restoredTop sz="97598"/>
  </p:normalViewPr>
  <p:slideViewPr>
    <p:cSldViewPr snapToGrid="0" snapToObjects="1">
      <p:cViewPr varScale="1">
        <p:scale>
          <a:sx n="350" d="100"/>
          <a:sy n="350" d="100"/>
        </p:scale>
        <p:origin x="16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6" d="100"/>
          <a:sy n="136" d="100"/>
        </p:scale>
        <p:origin x="2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298289-7082-FE40-8D66-B93553795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47712-979B-364F-A7BE-9D1D796849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D355-45A0-1341-9ABE-E8A1C400C96C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20F50-E048-A543-A995-DBA4D4ADD9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DD304-FA02-4C4A-8CF4-85A406BAB6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E9221-C3DF-214D-9222-A2BA4DA8E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66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253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999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54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063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80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5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126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335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10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515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43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044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78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922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10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907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738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417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251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271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226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947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30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145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81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907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1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937200" y="1354750"/>
            <a:ext cx="726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937200" y="2611454"/>
            <a:ext cx="7269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26" name="Google Shape;26;p3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TITLE_1_1"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700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35949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0" y="37386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0" y="35738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4769" y="30445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18772" y="2833152"/>
            <a:ext cx="279835" cy="81303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3862322" y="3912457"/>
            <a:ext cx="157454" cy="497698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8787080" y="2227613"/>
            <a:ext cx="318406" cy="1145469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0" y="3646179"/>
            <a:ext cx="9139238" cy="1502660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47" y="3377427"/>
            <a:ext cx="9143952" cy="1766261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9;p5">
            <a:extLst>
              <a:ext uri="{FF2B5EF4-FFF2-40B4-BE49-F238E27FC236}">
                <a16:creationId xmlns:a16="http://schemas.microsoft.com/office/drawing/2014/main" id="{53BA16DA-7656-9C43-AE50-D77182376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50;p5">
            <a:extLst>
              <a:ext uri="{FF2B5EF4-FFF2-40B4-BE49-F238E27FC236}">
                <a16:creationId xmlns:a16="http://schemas.microsoft.com/office/drawing/2014/main" id="{B5B240AB-533B-E342-87AA-237D22255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🐬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🐟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🐡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 hasCustomPrompt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 b="0" i="0">
                <a:latin typeface="Avenir Medium" panose="02000503020000020003" pitchFamily="2" charset="0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 dirty="0"/>
              <a:t>1</a:t>
            </a:r>
          </a:p>
          <a:p>
            <a:pPr lvl="1"/>
            <a:r>
              <a:rPr lang="en-US" dirty="0"/>
              <a:t>2</a:t>
            </a:r>
          </a:p>
          <a:p>
            <a:pPr lvl="2"/>
            <a:r>
              <a:rPr lang="en-US" dirty="0"/>
              <a:t>3</a:t>
            </a:r>
          </a:p>
          <a:p>
            <a:pPr lvl="3"/>
            <a:r>
              <a:rPr lang="en-US" dirty="0"/>
              <a:t>4</a:t>
            </a:r>
            <a:endParaRPr dirty="0"/>
          </a:p>
        </p:txBody>
      </p:sp>
      <p:grpSp>
        <p:nvGrpSpPr>
          <p:cNvPr id="52" name="Google Shape;52;p5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53" name="Google Shape;53;p5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ilhouette" userDrawn="1">
  <p:cSld name="BLANK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0" y="35949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0" y="37386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35738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4769" y="30445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118772" y="2833152"/>
            <a:ext cx="279835" cy="81303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3862322" y="3912457"/>
            <a:ext cx="157454" cy="497698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8787080" y="2227613"/>
            <a:ext cx="318406" cy="1145469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1"/>
          <p:cNvSpPr/>
          <p:nvPr/>
        </p:nvSpPr>
        <p:spPr>
          <a:xfrm>
            <a:off x="0" y="3646179"/>
            <a:ext cx="9139238" cy="1502660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47" y="3377427"/>
            <a:ext cx="9143952" cy="1766261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0;p5">
            <a:extLst>
              <a:ext uri="{FF2B5EF4-FFF2-40B4-BE49-F238E27FC236}">
                <a16:creationId xmlns:a16="http://schemas.microsoft.com/office/drawing/2014/main" id="{707FA76D-F788-9A48-9AEA-6115EE24B1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🐬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🐟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🐡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14" name="Google Shape;52;p5">
            <a:extLst>
              <a:ext uri="{FF2B5EF4-FFF2-40B4-BE49-F238E27FC236}">
                <a16:creationId xmlns:a16="http://schemas.microsoft.com/office/drawing/2014/main" id="{F3D4A9ED-D9FB-DD42-9D79-6615B05229DF}"/>
              </a:ext>
            </a:extLst>
          </p:cNvPr>
          <p:cNvGrpSpPr/>
          <p:nvPr userDrawn="1"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15" name="Google Shape;53;p5">
              <a:extLst>
                <a:ext uri="{FF2B5EF4-FFF2-40B4-BE49-F238E27FC236}">
                  <a16:creationId xmlns:a16="http://schemas.microsoft.com/office/drawing/2014/main" id="{3636AD3D-1FA4-F448-9104-710D28D9E6D6}"/>
                </a:ext>
              </a:extLst>
            </p:cNvPr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4;p5">
              <a:extLst>
                <a:ext uri="{FF2B5EF4-FFF2-40B4-BE49-F238E27FC236}">
                  <a16:creationId xmlns:a16="http://schemas.microsoft.com/office/drawing/2014/main" id="{14BA477A-49EF-6148-964A-C0DDD5A222CB}"/>
                </a:ext>
              </a:extLst>
            </p:cNvPr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;p5">
              <a:extLst>
                <a:ext uri="{FF2B5EF4-FFF2-40B4-BE49-F238E27FC236}">
                  <a16:creationId xmlns:a16="http://schemas.microsoft.com/office/drawing/2014/main" id="{DD08A982-D0A4-3A45-9FE9-8E2B0029001D}"/>
                </a:ext>
              </a:extLst>
            </p:cNvPr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6;p5">
              <a:extLst>
                <a:ext uri="{FF2B5EF4-FFF2-40B4-BE49-F238E27FC236}">
                  <a16:creationId xmlns:a16="http://schemas.microsoft.com/office/drawing/2014/main" id="{A57447B5-4330-AD49-BC6B-8414037835BF}"/>
                </a:ext>
              </a:extLst>
            </p:cNvPr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7;p5">
              <a:extLst>
                <a:ext uri="{FF2B5EF4-FFF2-40B4-BE49-F238E27FC236}">
                  <a16:creationId xmlns:a16="http://schemas.microsoft.com/office/drawing/2014/main" id="{4400C1A4-2383-E94B-AAE3-A974DF6A7C74}"/>
                </a:ext>
              </a:extLst>
            </p:cNvPr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8;p5">
              <a:extLst>
                <a:ext uri="{FF2B5EF4-FFF2-40B4-BE49-F238E27FC236}">
                  <a16:creationId xmlns:a16="http://schemas.microsoft.com/office/drawing/2014/main" id="{35430BA9-F064-0C4B-8327-0E289698D3D0}"/>
                </a:ext>
              </a:extLst>
            </p:cNvPr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9;p5">
              <a:extLst>
                <a:ext uri="{FF2B5EF4-FFF2-40B4-BE49-F238E27FC236}">
                  <a16:creationId xmlns:a16="http://schemas.microsoft.com/office/drawing/2014/main" id="{582A178B-5AC5-2041-A2B6-D793F5A22CAD}"/>
                </a:ext>
              </a:extLst>
            </p:cNvPr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0;p5">
              <a:extLst>
                <a:ext uri="{FF2B5EF4-FFF2-40B4-BE49-F238E27FC236}">
                  <a16:creationId xmlns:a16="http://schemas.microsoft.com/office/drawing/2014/main" id="{004EC7B6-2F16-EC4F-916C-AA16775D90C8}"/>
                </a:ext>
              </a:extLst>
            </p:cNvPr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;p5">
              <a:extLst>
                <a:ext uri="{FF2B5EF4-FFF2-40B4-BE49-F238E27FC236}">
                  <a16:creationId xmlns:a16="http://schemas.microsoft.com/office/drawing/2014/main" id="{8D1B46C7-8882-534D-AC93-E01FDAA5C15D}"/>
                </a:ext>
              </a:extLst>
            </p:cNvPr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49;p5">
            <a:extLst>
              <a:ext uri="{FF2B5EF4-FFF2-40B4-BE49-F238E27FC236}">
                <a16:creationId xmlns:a16="http://schemas.microsoft.com/office/drawing/2014/main" id="{F30BD99E-F33E-854A-8723-C275BF38E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inimal" userDrawn="1">
  <p:cSld name="BLANK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9;p5">
            <a:extLst>
              <a:ext uri="{FF2B5EF4-FFF2-40B4-BE49-F238E27FC236}">
                <a16:creationId xmlns:a16="http://schemas.microsoft.com/office/drawing/2014/main" id="{719941A2-09F8-C647-93B6-A39AF351A5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50;p5">
            <a:extLst>
              <a:ext uri="{FF2B5EF4-FFF2-40B4-BE49-F238E27FC236}">
                <a16:creationId xmlns:a16="http://schemas.microsoft.com/office/drawing/2014/main" id="{A124226F-C7FB-6B4D-8318-8D8CFCFC2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95" y="1018130"/>
            <a:ext cx="8524624" cy="34873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  <a:defRPr sz="18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🐬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🐟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🐡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gradFill>
          <a:gsLst>
            <a:gs pos="0">
              <a:srgbClr val="B2EEF8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 userDrawn="1"/>
        </p:nvPicPr>
        <p:blipFill rotWithShape="1">
          <a:blip r:embed="rId7">
            <a:alphaModFix amt="30000"/>
          </a:blip>
          <a:srcRect t="238" b="248"/>
          <a:stretch/>
        </p:blipFill>
        <p:spPr>
          <a:xfrm>
            <a:off x="0" y="0"/>
            <a:ext cx="9143996" cy="47123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5760" y="267300"/>
            <a:ext cx="7841040" cy="4326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37200" y="1018131"/>
            <a:ext cx="72696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🐬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🐟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buChar char="🐡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4"/>
        </a:buClr>
        <a:buFont typeface="Arial" panose="020B0604020202020204" pitchFamily="34" charset="0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h2o.ai/products/h2o-autom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Abalon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ctrTitle"/>
          </p:nvPr>
        </p:nvSpPr>
        <p:spPr>
          <a:xfrm>
            <a:off x="253387" y="151075"/>
            <a:ext cx="7269600" cy="13218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3"/>
                </a:solidFill>
              </a:rPr>
              <a:t>Project 3</a:t>
            </a:r>
            <a:endParaRPr sz="36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Predicting the Age of Abalone using </a:t>
            </a:r>
            <a:br>
              <a:rPr lang="en" sz="2400" dirty="0"/>
            </a:br>
            <a:r>
              <a:rPr lang="en" sz="2400" dirty="0"/>
              <a:t>Machine Learning and Neural Networks</a:t>
            </a:r>
            <a:endParaRPr sz="2400" dirty="0"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1"/>
          </p:nvPr>
        </p:nvSpPr>
        <p:spPr>
          <a:xfrm>
            <a:off x="253387" y="1800419"/>
            <a:ext cx="7269600" cy="2342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>
                    <a:lumMod val="25000"/>
                  </a:schemeClr>
                </a:solidFill>
              </a:rPr>
              <a:t>Group </a:t>
            </a:r>
            <a:r>
              <a:rPr lang="en" sz="1600" b="1" dirty="0" err="1">
                <a:solidFill>
                  <a:schemeClr val="accent1">
                    <a:lumMod val="25000"/>
                  </a:schemeClr>
                </a:solidFill>
              </a:rPr>
              <a:t>NoFloods</a:t>
            </a:r>
            <a:endParaRPr lang="en" sz="1600" b="1" dirty="0">
              <a:solidFill>
                <a:schemeClr val="accent1">
                  <a:lumMod val="25000"/>
                </a:schemeClr>
              </a:solidFill>
            </a:endParaRP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Amit Patel</a:t>
            </a: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Daniah Al </a:t>
            </a:r>
            <a:r>
              <a:rPr lang="en-US" sz="1400" dirty="0" err="1">
                <a:solidFill>
                  <a:schemeClr val="accent1">
                    <a:lumMod val="25000"/>
                  </a:schemeClr>
                </a:solidFill>
              </a:rPr>
              <a:t>Bayati</a:t>
            </a:r>
            <a:endParaRPr lang="en-US" sz="1400" dirty="0">
              <a:solidFill>
                <a:schemeClr val="accent1">
                  <a:lumMod val="25000"/>
                </a:schemeClr>
              </a:solidFill>
            </a:endParaRP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Roopa Patel</a:t>
            </a: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Samuel Parks</a:t>
            </a:r>
          </a:p>
          <a:p>
            <a:pPr marL="0" lvl="0" indent="0" algn="l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Steven Lee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C5E41-63F6-C745-B33F-45B73056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396" y="1800419"/>
            <a:ext cx="2626743" cy="1970057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40D73-E9D1-F540-95EE-5848A783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534" y="1800419"/>
            <a:ext cx="2897144" cy="1970058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2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2630675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94975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161960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590924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7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BE7D2C-1DBC-034C-BEE8-F9E3E02D4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03" y="2296110"/>
            <a:ext cx="2877593" cy="135541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From </a:t>
            </a:r>
            <a:r>
              <a:rPr lang="en-US" dirty="0">
                <a:hlinkClick r:id="rId4"/>
              </a:rPr>
              <a:t>https://www.h2o.ai/products/h2o-automl/</a:t>
            </a:r>
            <a:r>
              <a:rPr lang="en-US" dirty="0"/>
              <a:t>:</a:t>
            </a:r>
            <a:endParaRPr lang="en-US" dirty="0">
              <a:latin typeface="Avenir Medium" panose="02000503020000020003" pitchFamily="2" charset="0"/>
            </a:endParaRPr>
          </a:p>
          <a:p>
            <a:pPr lvl="1"/>
            <a:r>
              <a:rPr lang="en-US" dirty="0" err="1"/>
              <a:t>AutoML</a:t>
            </a:r>
            <a:r>
              <a:rPr lang="en-US" dirty="0"/>
              <a:t> or Automatic Machine Learning is the process of automating algorithm selection, feature generation, hyperparameter tuning, iterative modeling, and model assessment</a:t>
            </a:r>
            <a:endParaRPr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What is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AEDA0-26EA-1745-96F3-C4C1DE0F2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09" y="2663732"/>
            <a:ext cx="3863073" cy="189454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68B64E-D3A5-0943-9F3D-034F019BF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902" y="3730778"/>
            <a:ext cx="2877593" cy="131624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65697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Usual data preprocessing, but H2OFrames are required (like pandas </a:t>
            </a:r>
            <a:r>
              <a:rPr lang="en-US" dirty="0" err="1"/>
              <a:t>dataframes</a:t>
            </a:r>
            <a:r>
              <a:rPr lang="en-US" dirty="0"/>
              <a:t>)</a:t>
            </a:r>
          </a:p>
          <a:p>
            <a:r>
              <a:rPr lang="en-US" dirty="0"/>
              <a:t>Train-Test-Split uses H2O’s </a:t>
            </a:r>
            <a:r>
              <a:rPr lang="en-US" dirty="0" err="1"/>
              <a:t>split_frame</a:t>
            </a:r>
            <a:r>
              <a:rPr lang="en-US" dirty="0"/>
              <a:t>() method</a:t>
            </a:r>
          </a:p>
          <a:p>
            <a:pPr lvl="0"/>
            <a:r>
              <a:rPr lang="en-US" dirty="0"/>
              <a:t>Categorical variables types need to be ‘</a:t>
            </a:r>
            <a:r>
              <a:rPr lang="en-US" dirty="0" err="1"/>
              <a:t>enums</a:t>
            </a:r>
            <a:r>
              <a:rPr lang="en-US" dirty="0"/>
              <a:t>’ using .</a:t>
            </a:r>
            <a:r>
              <a:rPr lang="en-US" dirty="0" err="1"/>
              <a:t>asfactor</a:t>
            </a:r>
            <a:r>
              <a:rPr lang="en-US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Preprocessing and Train-Test-Split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3D575A-D9D6-8E47-886E-CE198E53B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50" y="2093924"/>
            <a:ext cx="6611316" cy="295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5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2" y="1018130"/>
            <a:ext cx="1529040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dirty="0"/>
              <a:t>After training the model, the leaderboard ranks models</a:t>
            </a:r>
          </a:p>
          <a:p>
            <a:pPr lvl="0"/>
            <a:r>
              <a:rPr lang="en-US" sz="1400" dirty="0">
                <a:latin typeface="Avenir Medium" panose="02000503020000020003" pitchFamily="2" charset="0"/>
              </a:rPr>
              <a:t>You can further </a:t>
            </a:r>
            <a:r>
              <a:rPr lang="en-US" sz="1400" dirty="0"/>
              <a:t>drill-down into the leader’s performance</a:t>
            </a:r>
            <a:endParaRPr sz="14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Training and the Leaderboard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23555-F516-9E40-B402-FDF78EA2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04"/>
          <a:stretch/>
        </p:blipFill>
        <p:spPr>
          <a:xfrm>
            <a:off x="1774977" y="1325773"/>
            <a:ext cx="2621734" cy="31464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A9C80-AA87-C740-AA7C-4FE996C97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87" y="620275"/>
            <a:ext cx="1348798" cy="51984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8A1CD-34D6-9A43-A627-12EACF53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922" y="790809"/>
            <a:ext cx="2104044" cy="4318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48DEC-879F-6741-B18A-8C3786A8F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796" y="1247551"/>
            <a:ext cx="2767496" cy="3810522"/>
          </a:xfrm>
          <a:prstGeom prst="rect">
            <a:avLst/>
          </a:prstGeom>
          <a:effectLst>
            <a:softEdge rad="12700"/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8B6F7A-F20F-5F46-9B74-1118F6B07DCF}"/>
              </a:ext>
            </a:extLst>
          </p:cNvPr>
          <p:cNvCxnSpPr/>
          <p:nvPr/>
        </p:nvCxnSpPr>
        <p:spPr>
          <a:xfrm flipV="1">
            <a:off x="4396711" y="790809"/>
            <a:ext cx="244627" cy="491951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4A5B94-B079-8345-AD5C-961BCD6A6DD5}"/>
              </a:ext>
            </a:extLst>
          </p:cNvPr>
          <p:cNvCxnSpPr>
            <a:cxnSpLocks/>
          </p:cNvCxnSpPr>
          <p:nvPr/>
        </p:nvCxnSpPr>
        <p:spPr>
          <a:xfrm flipH="1" flipV="1">
            <a:off x="4396711" y="4515186"/>
            <a:ext cx="244627" cy="491951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61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629CD76E-6D71-6F49-BB01-D967644E5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Goal</a:t>
            </a:r>
            <a:endParaRPr sz="2800" dirty="0"/>
          </a:p>
        </p:txBody>
      </p:sp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17FC7A39-6EFA-A047-9A52-8054317B4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sz="1800" dirty="0">
                <a:latin typeface="Avenir Medium" panose="02000503020000020003" pitchFamily="2" charset="0"/>
              </a:rPr>
              <a:t>Predict the age of abalone using physical characteristics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dirty="0">
                <a:latin typeface="Avenir Medium" panose="02000503020000020003" pitchFamily="2" charset="0"/>
              </a:rPr>
              <a:t>Use Machine Learning and Neural Network models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</a:pPr>
            <a:endParaRPr lang="en-US" sz="1800" dirty="0">
              <a:latin typeface="Avenir Medium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69E6A-B57D-B543-997C-86560C1C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2" y="2354290"/>
            <a:ext cx="3084425" cy="231331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46B325-65F9-154E-9B09-2D6BCC551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189" y="3510949"/>
            <a:ext cx="2952390" cy="1476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94592-BD61-3D48-93C0-B7AB2D06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228" y="1833652"/>
            <a:ext cx="880196" cy="1476195"/>
          </a:xfrm>
          <a:prstGeom prst="rect">
            <a:avLst/>
          </a:prstGeom>
        </p:spPr>
      </p:pic>
      <p:sp>
        <p:nvSpPr>
          <p:cNvPr id="14" name="Google Shape;174;p16">
            <a:extLst>
              <a:ext uri="{FF2B5EF4-FFF2-40B4-BE49-F238E27FC236}">
                <a16:creationId xmlns:a16="http://schemas.microsoft.com/office/drawing/2014/main" id="{5EECC148-B33B-1A45-9986-E66800579552}"/>
              </a:ext>
            </a:extLst>
          </p:cNvPr>
          <p:cNvSpPr txBox="1">
            <a:spLocks/>
          </p:cNvSpPr>
          <p:nvPr/>
        </p:nvSpPr>
        <p:spPr>
          <a:xfrm>
            <a:off x="4380216" y="3192697"/>
            <a:ext cx="678714" cy="4326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24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/>
              <a:buNone/>
              <a:defRPr sz="1800" b="1" i="0" u="none" strike="noStrike" cap="none">
                <a:solidFill>
                  <a:schemeClr val="accent4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r>
              <a:rPr lang="en-US" sz="2800" dirty="0"/>
              <a:t>vs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51CD28-D1D4-EA4E-A50A-EF0A96DC0C00}"/>
              </a:ext>
            </a:extLst>
          </p:cNvPr>
          <p:cNvCxnSpPr/>
          <p:nvPr/>
        </p:nvCxnSpPr>
        <p:spPr>
          <a:xfrm>
            <a:off x="5338189" y="2080260"/>
            <a:ext cx="3182876" cy="2657475"/>
          </a:xfrm>
          <a:prstGeom prst="line">
            <a:avLst/>
          </a:prstGeom>
          <a:ln w="31750">
            <a:solidFill>
              <a:srgbClr val="FF57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87ECF-1268-C744-BEE0-6CADF429495E}"/>
              </a:ext>
            </a:extLst>
          </p:cNvPr>
          <p:cNvCxnSpPr>
            <a:cxnSpLocks/>
          </p:cNvCxnSpPr>
          <p:nvPr/>
        </p:nvCxnSpPr>
        <p:spPr>
          <a:xfrm flipH="1">
            <a:off x="5379602" y="2080260"/>
            <a:ext cx="3182876" cy="2657475"/>
          </a:xfrm>
          <a:prstGeom prst="line">
            <a:avLst/>
          </a:prstGeom>
          <a:ln w="31750">
            <a:solidFill>
              <a:srgbClr val="FF57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3479183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The web GUI can also provide detailed model info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Web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746BF-65E2-134F-881F-134D1421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" y="1731912"/>
            <a:ext cx="3645948" cy="336485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CB09D-38D2-1D45-89F1-CD2CB7E8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58" y="699900"/>
            <a:ext cx="2959113" cy="42752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95059-38E9-B144-8891-D0861E96A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274" y="920124"/>
            <a:ext cx="2301169" cy="211126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F56C4-5A84-DB45-A2A1-4CECDAD9F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316" y="3167743"/>
            <a:ext cx="2501680" cy="168480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8994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</a:t>
            </a:r>
            <a:r>
              <a:rPr lang="en-US" dirty="0" err="1"/>
              <a:t>AutoML</a:t>
            </a:r>
            <a:r>
              <a:rPr lang="en-US" dirty="0"/>
              <a:t>: Modeling Plan and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2D109-EF07-C54D-82B0-088CEE08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12" y="3616714"/>
            <a:ext cx="3439357" cy="137574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4EEB83-EF2D-194E-BEE3-ED71C895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84" y="3616715"/>
            <a:ext cx="3439357" cy="137574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F69D95-1A4F-A844-9841-AFEE17F01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485" y="770382"/>
            <a:ext cx="5829804" cy="268830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008069-2D1A-4640-A1F7-E53A5E29854E}"/>
              </a:ext>
            </a:extLst>
          </p:cNvPr>
          <p:cNvCxnSpPr>
            <a:cxnSpLocks/>
          </p:cNvCxnSpPr>
          <p:nvPr/>
        </p:nvCxnSpPr>
        <p:spPr>
          <a:xfrm flipV="1">
            <a:off x="476655" y="3079797"/>
            <a:ext cx="3391286" cy="495118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37B326-D86A-A44F-9754-39CBE0F38D31}"/>
              </a:ext>
            </a:extLst>
          </p:cNvPr>
          <p:cNvCxnSpPr>
            <a:cxnSpLocks/>
          </p:cNvCxnSpPr>
          <p:nvPr/>
        </p:nvCxnSpPr>
        <p:spPr>
          <a:xfrm flipH="1" flipV="1">
            <a:off x="7402749" y="3079797"/>
            <a:ext cx="1165370" cy="495118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4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46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Models</a:t>
            </a:r>
          </a:p>
        </p:txBody>
      </p:sp>
    </p:spTree>
    <p:extLst>
      <p:ext uri="{BB962C8B-B14F-4D97-AF65-F5344CB8AC3E}">
        <p14:creationId xmlns:p14="http://schemas.microsoft.com/office/powerpoint/2010/main" val="3258562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Models</a:t>
            </a:r>
          </a:p>
        </p:txBody>
      </p:sp>
    </p:spTree>
    <p:extLst>
      <p:ext uri="{BB962C8B-B14F-4D97-AF65-F5344CB8AC3E}">
        <p14:creationId xmlns:p14="http://schemas.microsoft.com/office/powerpoint/2010/main" val="91535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94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18631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25520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Build a full-stack website to receive user-entered abalone characteristics and then predict the abalone age with different models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16796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2194950" y="1521439"/>
            <a:ext cx="4754100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Any questions?</a:t>
            </a:r>
            <a:endParaRPr sz="5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an abalone?</a:t>
            </a:r>
            <a:endParaRPr sz="2800" dirty="0"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Abalone are marine snails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From Wikipedia, an abalone is a common name for any of a group of small to very large sea snails, marine gastropod </a:t>
            </a:r>
            <a:r>
              <a:rPr lang="en-US" dirty="0" err="1">
                <a:latin typeface="Avenir Medium" panose="02000503020000020003" pitchFamily="2" charset="0"/>
              </a:rPr>
              <a:t>molluscs</a:t>
            </a:r>
            <a:r>
              <a:rPr lang="en-US" dirty="0">
                <a:latin typeface="Avenir Medium" panose="02000503020000020003" pitchFamily="2" charset="0"/>
              </a:rPr>
              <a:t> in the family </a:t>
            </a:r>
            <a:r>
              <a:rPr lang="en-US" dirty="0" err="1">
                <a:latin typeface="Avenir Medium" panose="02000503020000020003" pitchFamily="2" charset="0"/>
              </a:rPr>
              <a:t>Haliotidae</a:t>
            </a:r>
            <a:endParaRPr lang="en-US" dirty="0">
              <a:latin typeface="Avenir Medium" panose="02000503020000020003" pitchFamily="2" charset="0"/>
            </a:endParaRP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Vary in length from 20mm – 200mm</a:t>
            </a:r>
          </a:p>
          <a:p>
            <a:pPr lvl="0"/>
            <a:r>
              <a:rPr lang="en-US" sz="1800" dirty="0">
                <a:latin typeface="Avenir Medium" panose="02000503020000020003" pitchFamily="2" charset="0"/>
              </a:rPr>
              <a:t>Commonly used for food and jewelry</a:t>
            </a:r>
            <a:endParaRPr sz="1800" dirty="0">
              <a:latin typeface="Avenir Medium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3DAB1-BA63-5D4C-B7A5-EA841998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7" y="2230485"/>
            <a:ext cx="3749018" cy="254933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8ED36-BDBF-BF41-8638-963770B8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29" y="2776293"/>
            <a:ext cx="2905286" cy="2169998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70767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Extra blank slides below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31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1507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21843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5;p16">
            <a:extLst>
              <a:ext uri="{FF2B5EF4-FFF2-40B4-BE49-F238E27FC236}">
                <a16:creationId xmlns:a16="http://schemas.microsoft.com/office/drawing/2014/main" id="{33DCFA7A-4DCE-AA41-8448-5E357F94E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bg1">
                  <a:lumMod val="85000"/>
                </a:schemeClr>
              </a:buClr>
            </a:pPr>
            <a:r>
              <a:rPr lang="en-US" dirty="0">
                <a:solidFill>
                  <a:schemeClr val="bg1"/>
                </a:solidFill>
                <a:latin typeface="Avenir Medium" panose="02000503020000020003" pitchFamily="2" charset="0"/>
              </a:rPr>
              <a:t>Slide text</a:t>
            </a:r>
            <a:endParaRPr sz="1800"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A5A050-AEC5-B346-93D8-0B2C0CD9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5" y="267300"/>
            <a:ext cx="8529385" cy="432600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4;p16">
            <a:extLst>
              <a:ext uri="{FF2B5EF4-FFF2-40B4-BE49-F238E27FC236}">
                <a16:creationId xmlns:a16="http://schemas.microsoft.com/office/drawing/2014/main" id="{34A5F2A4-E6BA-384F-BC75-CD28F377A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Source</a:t>
            </a:r>
            <a:endParaRPr sz="2800" dirty="0"/>
          </a:p>
        </p:txBody>
      </p:sp>
      <p:sp>
        <p:nvSpPr>
          <p:cNvPr id="8" name="Google Shape;175;p16">
            <a:extLst>
              <a:ext uri="{FF2B5EF4-FFF2-40B4-BE49-F238E27FC236}">
                <a16:creationId xmlns:a16="http://schemas.microsoft.com/office/drawing/2014/main" id="{2555B770-D9EB-CA4A-9314-B8DADA7CC3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University of California, Irvine (UCI) ML Repository </a:t>
            </a:r>
            <a:r>
              <a:rPr lang="en-US" sz="1200" dirty="0">
                <a:hlinkClick r:id="rId3"/>
              </a:rPr>
              <a:t>https://archive.ics.uci.edu/ml/datasets/Abalone</a:t>
            </a:r>
            <a:endParaRPr lang="en-US" dirty="0"/>
          </a:p>
          <a:p>
            <a:pPr lvl="0"/>
            <a:r>
              <a:rPr lang="en-US" dirty="0">
                <a:latin typeface="Avenir Medium" panose="02000503020000020003" pitchFamily="2" charset="0"/>
              </a:rPr>
              <a:t>4,177 rows with 8 attributes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Mostly continuous variables, with one categorical and one integer</a:t>
            </a: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For our models, we are trying to predict “Rings” </a:t>
            </a:r>
            <a:r>
              <a:rPr lang="en-US">
                <a:latin typeface="Avenir Medium" panose="02000503020000020003" pitchFamily="2" charset="0"/>
              </a:rPr>
              <a:t>(supervised model)</a:t>
            </a:r>
            <a:endParaRPr lang="en-US" dirty="0">
              <a:latin typeface="Avenir Medium" panose="02000503020000020003" pitchFamily="2" charset="0"/>
            </a:endParaRPr>
          </a:p>
          <a:p>
            <a:pPr lvl="0"/>
            <a:r>
              <a:rPr lang="en-US" dirty="0">
                <a:latin typeface="Avenir Medium" panose="02000503020000020003" pitchFamily="2" charset="0"/>
              </a:rPr>
              <a:t>Age is directly related to Rings:  </a:t>
            </a:r>
            <a:r>
              <a:rPr lang="en-US" b="1" u="sng" dirty="0">
                <a:latin typeface="Avenir Medium" panose="02000503020000020003" pitchFamily="2" charset="0"/>
              </a:rPr>
              <a:t>Age = Rings + 1.5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3C14-C335-1845-8039-A57EB57D3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552" y="3217879"/>
            <a:ext cx="4558891" cy="181498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ABC17-DE30-6649-AF98-1713C7026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443" y="267300"/>
            <a:ext cx="2067159" cy="155036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75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Data Preprocessing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latin typeface="Avenir Medium" panose="02000503020000020003" pitchFamily="2" charset="0"/>
              </a:rPr>
              <a:t>ML Modeling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>
                <a:latin typeface="Avenir Medium" panose="02000503020000020003" pitchFamily="2" charset="0"/>
              </a:rPr>
              <a:t>Classification</a:t>
            </a:r>
          </a:p>
          <a:p>
            <a:pPr lvl="1"/>
            <a:r>
              <a:rPr lang="en-US" dirty="0"/>
              <a:t>H2O </a:t>
            </a:r>
            <a:r>
              <a:rPr lang="en-US" dirty="0" err="1"/>
              <a:t>AutoML</a:t>
            </a:r>
            <a:endParaRPr lang="en-US" dirty="0"/>
          </a:p>
          <a:p>
            <a:pPr lvl="1"/>
            <a:endParaRPr lang="en-US" dirty="0">
              <a:latin typeface="Avenir Medium" panose="02000503020000020003" pitchFamily="2" charset="0"/>
            </a:endParaRPr>
          </a:p>
          <a:p>
            <a:r>
              <a:rPr lang="en-US" dirty="0"/>
              <a:t>Neural Networks</a:t>
            </a:r>
          </a:p>
          <a:p>
            <a:pPr lvl="1"/>
            <a:r>
              <a:rPr lang="en-US" dirty="0">
                <a:latin typeface="Avenir Medium" panose="02000503020000020003" pitchFamily="2" charset="0"/>
              </a:rPr>
              <a:t>Simple</a:t>
            </a:r>
          </a:p>
          <a:p>
            <a:pPr lvl="1"/>
            <a:r>
              <a:rPr lang="en-US" dirty="0"/>
              <a:t>Deep</a:t>
            </a:r>
            <a:endParaRPr lang="en-US" dirty="0">
              <a:latin typeface="Avenir Medium" panose="02000503020000020003" pitchFamily="2" charset="0"/>
            </a:endParaRPr>
          </a:p>
          <a:p>
            <a:pPr lvl="1"/>
            <a:endParaRPr lang="en-US" dirty="0">
              <a:latin typeface="Avenir Medium" panose="02000503020000020003" pitchFamily="2" charset="0"/>
            </a:endParaRPr>
          </a:p>
          <a:p>
            <a:pPr lvl="1"/>
            <a:endParaRPr lang="en-US" dirty="0">
              <a:latin typeface="Avenir Medium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643F1-CADA-BA4D-B0FD-E46A046E6C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5400000">
            <a:off x="4401124" y="-1061185"/>
            <a:ext cx="2647551" cy="5138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C9AF5-BCBB-2D43-B931-D1A43A0EA5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852932" y="2914851"/>
            <a:ext cx="3857385" cy="2045253"/>
          </a:xfrm>
          <a:prstGeom prst="rect">
            <a:avLst/>
          </a:prstGeom>
        </p:spPr>
      </p:pic>
      <p:sp>
        <p:nvSpPr>
          <p:cNvPr id="12" name="Google Shape;174;p16">
            <a:extLst>
              <a:ext uri="{FF2B5EF4-FFF2-40B4-BE49-F238E27FC236}">
                <a16:creationId xmlns:a16="http://schemas.microsoft.com/office/drawing/2014/main" id="{BAE69F0A-9900-EB4F-9E18-A2825DE05C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82" y="267300"/>
            <a:ext cx="8873836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Methods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7592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8;p23">
            <a:extLst>
              <a:ext uri="{FF2B5EF4-FFF2-40B4-BE49-F238E27FC236}">
                <a16:creationId xmlns:a16="http://schemas.microsoft.com/office/drawing/2014/main" id="{6B71E066-8D44-1644-B31E-0C0BA9A99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6009" y="1680402"/>
            <a:ext cx="5588976" cy="17826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Section break</a:t>
            </a:r>
            <a:br>
              <a:rPr lang="en" sz="5400" dirty="0">
                <a:solidFill>
                  <a:schemeClr val="lt1"/>
                </a:solidFill>
              </a:rPr>
            </a:br>
            <a:r>
              <a:rPr lang="en" sz="5400" dirty="0">
                <a:solidFill>
                  <a:schemeClr val="lt1"/>
                </a:solidFill>
              </a:rPr>
              <a:t>(Speaker change)</a:t>
            </a:r>
            <a:endParaRPr sz="5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5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427374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187572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135081" y="1018130"/>
            <a:ext cx="8873835" cy="376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Avenir Medium" panose="02000503020000020003" pitchFamily="2" charset="0"/>
              </a:rPr>
              <a:t>Slide text</a:t>
            </a:r>
            <a:endParaRPr sz="1800" dirty="0">
              <a:latin typeface="Avenir Medium" panose="02000503020000020003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6D77-4CDD-FD46-8626-5FBAC8C5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2820273660"/>
      </p:ext>
    </p:extLst>
  </p:cSld>
  <p:clrMapOvr>
    <a:masterClrMapping/>
  </p:clrMapOvr>
</p:sld>
</file>

<file path=ppt/theme/theme1.xml><?xml version="1.0" encoding="utf-8"?>
<a:theme xmlns:a="http://schemas.openxmlformats.org/drawingml/2006/main" name="Thaisa template">
  <a:themeElements>
    <a:clrScheme name="Custom 347">
      <a:dk1>
        <a:srgbClr val="001B40"/>
      </a:dk1>
      <a:lt1>
        <a:srgbClr val="FFFFFF"/>
      </a:lt1>
      <a:dk2>
        <a:srgbClr val="6C7786"/>
      </a:dk2>
      <a:lt2>
        <a:srgbClr val="EAF7FA"/>
      </a:lt2>
      <a:accent1>
        <a:srgbClr val="B2EEF8"/>
      </a:accent1>
      <a:accent2>
        <a:srgbClr val="14ABCA"/>
      </a:accent2>
      <a:accent3>
        <a:srgbClr val="129CC0"/>
      </a:accent3>
      <a:accent4>
        <a:srgbClr val="035381"/>
      </a:accent4>
      <a:accent5>
        <a:srgbClr val="001B40"/>
      </a:accent5>
      <a:accent6>
        <a:srgbClr val="FFAD00"/>
      </a:accent6>
      <a:hlink>
        <a:srgbClr val="001B4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438</Words>
  <Application>Microsoft Macintosh PowerPoint</Application>
  <PresentationFormat>On-screen Show (16:9)</PresentationFormat>
  <Paragraphs>85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Work Sans Regular</vt:lpstr>
      <vt:lpstr>Avenir Medium</vt:lpstr>
      <vt:lpstr>Calibri</vt:lpstr>
      <vt:lpstr>Arial</vt:lpstr>
      <vt:lpstr>Averia Libre</vt:lpstr>
      <vt:lpstr>Thaisa template</vt:lpstr>
      <vt:lpstr>Project 3 Predicting the Age of Abalone using  Machine Learning and Neural Networks</vt:lpstr>
      <vt:lpstr>Project Goal</vt:lpstr>
      <vt:lpstr>What is an abalone?</vt:lpstr>
      <vt:lpstr>Data Source</vt:lpstr>
      <vt:lpstr>Our Methods</vt:lpstr>
      <vt:lpstr>Section break (Speaker change)</vt:lpstr>
      <vt:lpstr>Descriptive Analytics</vt:lpstr>
      <vt:lpstr>Descriptive Analytics</vt:lpstr>
      <vt:lpstr>Descriptive Analytics</vt:lpstr>
      <vt:lpstr>Section break (Speaker change)</vt:lpstr>
      <vt:lpstr>Linear Regression Models</vt:lpstr>
      <vt:lpstr>Linear Regression Models</vt:lpstr>
      <vt:lpstr>Section break (Speaker change)</vt:lpstr>
      <vt:lpstr>Classification Models</vt:lpstr>
      <vt:lpstr>Classification Models</vt:lpstr>
      <vt:lpstr>Section break (Speaker change)</vt:lpstr>
      <vt:lpstr>H2O AutoML: What is it?</vt:lpstr>
      <vt:lpstr>H2O AutoML: Preprocessing and Train-Test-Split</vt:lpstr>
      <vt:lpstr>H2O AutoML: Training and the Leaderboard</vt:lpstr>
      <vt:lpstr>H2O AutoML: Web GUI</vt:lpstr>
      <vt:lpstr>H2O AutoML: Modeling Plan and Results</vt:lpstr>
      <vt:lpstr>Section break (Speaker change)</vt:lpstr>
      <vt:lpstr>Neural Network Models</vt:lpstr>
      <vt:lpstr>Neural Network Models</vt:lpstr>
      <vt:lpstr>Section break (Speaker change)</vt:lpstr>
      <vt:lpstr>Summary</vt:lpstr>
      <vt:lpstr>Summary</vt:lpstr>
      <vt:lpstr>Next Steps</vt:lpstr>
      <vt:lpstr>Any questions?</vt:lpstr>
      <vt:lpstr>Extra blank slides below</vt:lpstr>
      <vt:lpstr>Slide title</vt:lpstr>
      <vt:lpstr>Slide title</vt:lpstr>
      <vt:lpstr>Slide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Steven Lee</cp:lastModifiedBy>
  <cp:revision>69</cp:revision>
  <dcterms:modified xsi:type="dcterms:W3CDTF">2020-08-14T20:11:40Z</dcterms:modified>
</cp:coreProperties>
</file>